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140" d="100"/>
          <a:sy n="140" d="100"/>
        </p:scale>
        <p:origin x="144"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86D5E8-7ABC-47AC-99B4-84E99D9A350B}" type="datetimeFigureOut">
              <a:rPr lang="en-US" smtClean="0"/>
              <a:t>4/10/2026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51832-FE44-4757-8E09-43CD8F15E35E}" type="slidenum">
              <a:rPr lang="en-US" smtClean="0"/>
              <a:t>‹#›</a:t>
            </a:fld>
            <a:endParaRPr lang="en-US"/>
          </a:p>
        </p:txBody>
      </p:sp>
    </p:spTree>
    <p:extLst>
      <p:ext uri="{BB962C8B-B14F-4D97-AF65-F5344CB8AC3E}">
        <p14:creationId xmlns:p14="http://schemas.microsoft.com/office/powerpoint/2010/main" val="3602950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Simulator – Current in game systems require you navigate between multiple screens constantly, never seeing the full picture of your build.</a:t>
            </a:r>
          </a:p>
          <a:p>
            <a:r>
              <a:rPr lang="en-US" dirty="0"/>
              <a:t>Cartography Index – Current systems such as daily quests and challenges or in game events require you to find so many of x item.  Or hunt down this many of x creatures.  Without just knowing where these things are, you often resort to looking up online where to find them.  The index allows you to start tracking your finds along your adventure, providing an easy visible reference on where to find things or creatures when needed.</a:t>
            </a:r>
          </a:p>
          <a:p>
            <a:r>
              <a:rPr lang="en-US" dirty="0"/>
              <a:t>Activity Tracker – Fallout 76 has three separate time gates and no in game indication of their status.  You have daily reset, weekly reset, and last completion timer.  Depending on the event, each timer may interact differently.  The activity tracker aims to provide a method of tracker that is easily visibly alongside a map overview to plan daily activities. </a:t>
            </a:r>
          </a:p>
        </p:txBody>
      </p:sp>
      <p:sp>
        <p:nvSpPr>
          <p:cNvPr id="4" name="Slide Number Placeholder 3"/>
          <p:cNvSpPr>
            <a:spLocks noGrp="1"/>
          </p:cNvSpPr>
          <p:nvPr>
            <p:ph type="sldNum" sz="quarter" idx="5"/>
          </p:nvPr>
        </p:nvSpPr>
        <p:spPr/>
        <p:txBody>
          <a:bodyPr/>
          <a:lstStyle/>
          <a:p>
            <a:fld id="{D4151832-FE44-4757-8E09-43CD8F15E35E}" type="slidenum">
              <a:rPr lang="en-US" smtClean="0"/>
              <a:t>3</a:t>
            </a:fld>
            <a:endParaRPr lang="en-US"/>
          </a:p>
        </p:txBody>
      </p:sp>
    </p:spTree>
    <p:extLst>
      <p:ext uri="{BB962C8B-B14F-4D97-AF65-F5344CB8AC3E}">
        <p14:creationId xmlns:p14="http://schemas.microsoft.com/office/powerpoint/2010/main" val="3888034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DC051-D241-1B16-A49D-F7345E124F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2BC536-FA6E-7B9F-BDC7-1EDD7DAA3F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CE9DD2-2AEA-1C4C-65B4-847502198F02}"/>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5" name="Footer Placeholder 4">
            <a:extLst>
              <a:ext uri="{FF2B5EF4-FFF2-40B4-BE49-F238E27FC236}">
                <a16:creationId xmlns:a16="http://schemas.microsoft.com/office/drawing/2014/main" id="{A4854D63-C3CF-5E5B-8AA6-252E0437A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159F70-6124-2F4B-3095-52A9E9A9E8F6}"/>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897800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B0551-ED18-DB85-6626-5015628D3A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B61E76-3C45-BFF8-8DBB-9FB96FF645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830508-9FFD-C641-9E4C-C10C34CFFD11}"/>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5" name="Footer Placeholder 4">
            <a:extLst>
              <a:ext uri="{FF2B5EF4-FFF2-40B4-BE49-F238E27FC236}">
                <a16:creationId xmlns:a16="http://schemas.microsoft.com/office/drawing/2014/main" id="{619C2074-243A-5DD2-C6DF-EB6FEE2417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9EC9B-BD8E-0D08-E327-84A3E3FB8101}"/>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2301331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885D-FB22-97B9-08E8-38FC607F3A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70273F-9AC8-93D4-691B-D54AC61263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B2F3AF-C37A-A2BD-11F7-56ABA39BDD83}"/>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5" name="Footer Placeholder 4">
            <a:extLst>
              <a:ext uri="{FF2B5EF4-FFF2-40B4-BE49-F238E27FC236}">
                <a16:creationId xmlns:a16="http://schemas.microsoft.com/office/drawing/2014/main" id="{D2D4DC74-6F99-DCAC-775C-474BCA292D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95315E-5FA3-E9E2-D2B4-0B307B8ACC9B}"/>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526804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43A91-3694-0264-61F0-D8C607BA6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9BEF6C-F9C2-21BC-7AC8-19A6FAD917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EA11FC-D1DE-32C8-9EF0-73CC6B64FF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158F49-76CE-A140-6E45-3286483CDDFE}"/>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6" name="Footer Placeholder 5">
            <a:extLst>
              <a:ext uri="{FF2B5EF4-FFF2-40B4-BE49-F238E27FC236}">
                <a16:creationId xmlns:a16="http://schemas.microsoft.com/office/drawing/2014/main" id="{6E442C62-B214-9B4C-127F-7280EF238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C52F85-BCA3-593D-62E9-29A63160F7B1}"/>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4072850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65C95-6576-15BE-C88C-3A76AEBF4D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632863-AFE4-00A2-2AE2-A364FBBA0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6679C8-20D3-5A03-2A5F-D14C7B6D6E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5B3A26-F312-21F4-2F90-54390B3A53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534D1B-17AF-7180-40E8-4C98AAC462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301A0F-91A2-0765-9E3B-3978FA24B2C6}"/>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8" name="Footer Placeholder 7">
            <a:extLst>
              <a:ext uri="{FF2B5EF4-FFF2-40B4-BE49-F238E27FC236}">
                <a16:creationId xmlns:a16="http://schemas.microsoft.com/office/drawing/2014/main" id="{C706D043-961B-B554-AF60-D104AE878D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89CCC1-0DD0-AE13-AEAD-31BE2C33F001}"/>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1395176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E1B52-2445-2315-9FCD-0BD940F61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65BCC3-D4BC-6BB4-99F0-F4FE17FFD5CD}"/>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4" name="Footer Placeholder 3">
            <a:extLst>
              <a:ext uri="{FF2B5EF4-FFF2-40B4-BE49-F238E27FC236}">
                <a16:creationId xmlns:a16="http://schemas.microsoft.com/office/drawing/2014/main" id="{63DA12EB-EE03-D562-82D8-1AFAFF1F38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FFE233-1FD8-2528-D790-31DE79F9BDA9}"/>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2527052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0A6F9C-8C45-A7EE-8572-7C237E875A38}"/>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3" name="Footer Placeholder 2">
            <a:extLst>
              <a:ext uri="{FF2B5EF4-FFF2-40B4-BE49-F238E27FC236}">
                <a16:creationId xmlns:a16="http://schemas.microsoft.com/office/drawing/2014/main" id="{B5E740F7-144C-C941-EA41-2EDAEB4274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9AE9EF-8B99-D88D-3E12-A7D8463B518B}"/>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35631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32AA4-6823-63D3-3B88-E11A3B76DF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E9B826-120F-B3CC-1D5D-FE116537D8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E75C70-900F-3B96-239A-540C40E73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E8252E-DA1F-7B72-E576-6EA9534082A2}"/>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6" name="Footer Placeholder 5">
            <a:extLst>
              <a:ext uri="{FF2B5EF4-FFF2-40B4-BE49-F238E27FC236}">
                <a16:creationId xmlns:a16="http://schemas.microsoft.com/office/drawing/2014/main" id="{E6006133-908C-8FCF-E623-E38DE125A3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957AB5-6F12-D99A-A93A-18F8B0AE62E2}"/>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238720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6ED2-9D2F-A84E-A240-6EB5C7AC82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1B7C0D-BE3C-2D3B-283D-8DE2A1AD67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423D10-589A-1D50-F60C-F8B0677FF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8FF7C8-F161-6C41-1DC5-FD8B33681CCC}"/>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6" name="Footer Placeholder 5">
            <a:extLst>
              <a:ext uri="{FF2B5EF4-FFF2-40B4-BE49-F238E27FC236}">
                <a16:creationId xmlns:a16="http://schemas.microsoft.com/office/drawing/2014/main" id="{45FD7053-5AED-58D9-7030-20BB409A5F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FB3CDB-D2F3-3FED-0433-D5B6EFF6D7E7}"/>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2146235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2A61-D297-436E-5053-8EA04E4C5D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812E86-6C3A-15DC-DFDF-40DC24414C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08FC7C-A2E9-ED03-D3A1-8CE0402F7797}"/>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5" name="Footer Placeholder 4">
            <a:extLst>
              <a:ext uri="{FF2B5EF4-FFF2-40B4-BE49-F238E27FC236}">
                <a16:creationId xmlns:a16="http://schemas.microsoft.com/office/drawing/2014/main" id="{2C770BB7-C85E-FEFA-D0C9-4F4502AA9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44BAE-53B0-98EC-A112-A196EF83F129}"/>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2618918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C06853-CA4D-983E-53E6-CA45CD5C0A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E3959E-02DE-424D-D3E1-061FE23CC8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E921A3-2F34-DB28-A439-6D292ED56701}"/>
              </a:ext>
            </a:extLst>
          </p:cNvPr>
          <p:cNvSpPr>
            <a:spLocks noGrp="1"/>
          </p:cNvSpPr>
          <p:nvPr>
            <p:ph type="dt" sz="half" idx="10"/>
          </p:nvPr>
        </p:nvSpPr>
        <p:spPr/>
        <p:txBody>
          <a:bodyPr/>
          <a:lstStyle/>
          <a:p>
            <a:fld id="{CC6C83A3-DC14-4FA0-885B-E5D9A6029B08}" type="datetimeFigureOut">
              <a:rPr lang="en-US" smtClean="0"/>
              <a:t>4/10/2026</a:t>
            </a:fld>
            <a:endParaRPr lang="en-US"/>
          </a:p>
        </p:txBody>
      </p:sp>
      <p:sp>
        <p:nvSpPr>
          <p:cNvPr id="5" name="Footer Placeholder 4">
            <a:extLst>
              <a:ext uri="{FF2B5EF4-FFF2-40B4-BE49-F238E27FC236}">
                <a16:creationId xmlns:a16="http://schemas.microsoft.com/office/drawing/2014/main" id="{2C0B573F-479A-231C-8BBD-04B81DA5B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A0CD33-8BB3-DD10-4B63-4D50C4F206D3}"/>
              </a:ext>
            </a:extLst>
          </p:cNvPr>
          <p:cNvSpPr>
            <a:spLocks noGrp="1"/>
          </p:cNvSpPr>
          <p:nvPr>
            <p:ph type="sldNum" sz="quarter" idx="12"/>
          </p:nvPr>
        </p:nvSpPr>
        <p:spPr/>
        <p:txBody>
          <a:bodyPr/>
          <a:lstStyle/>
          <a:p>
            <a:fld id="{29803458-2341-400A-8164-90CD97BEB266}" type="slidenum">
              <a:rPr lang="en-US" smtClean="0"/>
              <a:t>‹#›</a:t>
            </a:fld>
            <a:endParaRPr lang="en-US"/>
          </a:p>
        </p:txBody>
      </p:sp>
    </p:spTree>
    <p:extLst>
      <p:ext uri="{BB962C8B-B14F-4D97-AF65-F5344CB8AC3E}">
        <p14:creationId xmlns:p14="http://schemas.microsoft.com/office/powerpoint/2010/main" val="3400639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37766-924F-C56D-3D73-48108A2A9D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D930F3-3B5D-A1B4-9779-10221991CA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90CB7-D535-FE95-9F4F-CA079ECB03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6C83A3-DC14-4FA0-885B-E5D9A6029B08}" type="datetimeFigureOut">
              <a:rPr lang="en-US" smtClean="0"/>
              <a:t>4/10/2026</a:t>
            </a:fld>
            <a:endParaRPr lang="en-US"/>
          </a:p>
        </p:txBody>
      </p:sp>
      <p:sp>
        <p:nvSpPr>
          <p:cNvPr id="5" name="Footer Placeholder 4">
            <a:extLst>
              <a:ext uri="{FF2B5EF4-FFF2-40B4-BE49-F238E27FC236}">
                <a16:creationId xmlns:a16="http://schemas.microsoft.com/office/drawing/2014/main" id="{704086D7-2CAC-F39E-E746-09D6F34855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DFBF24-461F-C005-698D-89B487DC2B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803458-2341-400A-8164-90CD97BEB266}" type="slidenum">
              <a:rPr lang="en-US" smtClean="0"/>
              <a:t>‹#›</a:t>
            </a:fld>
            <a:endParaRPr lang="en-US"/>
          </a:p>
        </p:txBody>
      </p:sp>
    </p:spTree>
    <p:extLst>
      <p:ext uri="{BB962C8B-B14F-4D97-AF65-F5344CB8AC3E}">
        <p14:creationId xmlns:p14="http://schemas.microsoft.com/office/powerpoint/2010/main" val="2923617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hat.openai.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3D25F03-6174-2B3C-0F40-39FAFA537F15}"/>
              </a:ext>
            </a:extLst>
          </p:cNvPr>
          <p:cNvPicPr>
            <a:picLocks noChangeAspect="1"/>
          </p:cNvPicPr>
          <p:nvPr/>
        </p:nvPicPr>
        <p:blipFill>
          <a:blip r:embed="rId2">
            <a:alphaModFix amt="50000"/>
          </a:blip>
          <a:srcRect l="2574" r="2759" b="-1"/>
          <a:stretch>
            <a:fillRect/>
          </a:stretch>
        </p:blipFill>
        <p:spPr>
          <a:xfrm>
            <a:off x="20" y="1"/>
            <a:ext cx="12191980" cy="6857999"/>
          </a:xfrm>
          <a:prstGeom prst="rect">
            <a:avLst/>
          </a:prstGeom>
        </p:spPr>
      </p:pic>
      <p:sp>
        <p:nvSpPr>
          <p:cNvPr id="3" name="Subtitle 2">
            <a:extLst>
              <a:ext uri="{FF2B5EF4-FFF2-40B4-BE49-F238E27FC236}">
                <a16:creationId xmlns:a16="http://schemas.microsoft.com/office/drawing/2014/main" id="{47B62A09-5FF5-5728-D1C1-0D45E6C73D81}"/>
              </a:ext>
            </a:extLst>
          </p:cNvPr>
          <p:cNvSpPr>
            <a:spLocks noGrp="1"/>
          </p:cNvSpPr>
          <p:nvPr>
            <p:ph type="subTitle" idx="1"/>
          </p:nvPr>
        </p:nvSpPr>
        <p:spPr>
          <a:xfrm>
            <a:off x="1524000" y="4260257"/>
            <a:ext cx="9144000" cy="1098395"/>
          </a:xfrm>
        </p:spPr>
        <p:txBody>
          <a:bodyPr>
            <a:normAutofit/>
          </a:bodyPr>
          <a:lstStyle/>
          <a:p>
            <a:r>
              <a:rPr lang="en-US" dirty="0">
                <a:solidFill>
                  <a:srgbClr val="00B050"/>
                </a:solidFill>
              </a:rPr>
              <a:t>James Wood</a:t>
            </a:r>
          </a:p>
        </p:txBody>
      </p:sp>
    </p:spTree>
    <p:extLst>
      <p:ext uri="{BB962C8B-B14F-4D97-AF65-F5344CB8AC3E}">
        <p14:creationId xmlns:p14="http://schemas.microsoft.com/office/powerpoint/2010/main" val="76155196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61E422-0CFC-4D1F-0D81-7127C9CEE1C7}"/>
              </a:ext>
            </a:extLst>
          </p:cNvPr>
          <p:cNvSpPr>
            <a:spLocks noGrp="1"/>
          </p:cNvSpPr>
          <p:nvPr>
            <p:ph type="title"/>
          </p:nvPr>
        </p:nvSpPr>
        <p:spPr>
          <a:xfrm>
            <a:off x="640080" y="325369"/>
            <a:ext cx="4368602" cy="1956841"/>
          </a:xfrm>
        </p:spPr>
        <p:txBody>
          <a:bodyPr anchor="b">
            <a:normAutofit/>
          </a:bodyPr>
          <a:lstStyle/>
          <a:p>
            <a:pPr algn="ctr"/>
            <a:r>
              <a:rPr lang="en-US" sz="5400" dirty="0"/>
              <a:t>Purpose</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CBC29CA-6261-47E2-52EE-35A09567645E}"/>
              </a:ext>
            </a:extLst>
          </p:cNvPr>
          <p:cNvSpPr>
            <a:spLocks noGrp="1"/>
          </p:cNvSpPr>
          <p:nvPr>
            <p:ph idx="1"/>
          </p:nvPr>
        </p:nvSpPr>
        <p:spPr>
          <a:xfrm>
            <a:off x="640080" y="2872899"/>
            <a:ext cx="4243589" cy="3320668"/>
          </a:xfrm>
        </p:spPr>
        <p:txBody>
          <a:bodyPr>
            <a:normAutofit lnSpcReduction="10000"/>
          </a:bodyPr>
          <a:lstStyle/>
          <a:p>
            <a:r>
              <a:rPr lang="en-US" sz="2200" dirty="0"/>
              <a:t>Augment the player experience while they engage with Fallout 76 systems.</a:t>
            </a:r>
          </a:p>
          <a:p>
            <a:r>
              <a:rPr lang="en-US" sz="2200" dirty="0"/>
              <a:t>Reduce friction of in game systems and ease the burden daily engagements.</a:t>
            </a:r>
          </a:p>
          <a:p>
            <a:r>
              <a:rPr lang="en-US" sz="2200" dirty="0"/>
              <a:t>Provide a single application that makes hidden or fragmented information visible and structured.</a:t>
            </a:r>
          </a:p>
          <a:p>
            <a:endParaRPr lang="en-US" sz="2200" dirty="0"/>
          </a:p>
        </p:txBody>
      </p:sp>
      <p:pic>
        <p:nvPicPr>
          <p:cNvPr id="5" name="Picture 4">
            <a:extLst>
              <a:ext uri="{FF2B5EF4-FFF2-40B4-BE49-F238E27FC236}">
                <a16:creationId xmlns:a16="http://schemas.microsoft.com/office/drawing/2014/main" id="{BE7320E8-9FF8-E799-9110-CA45BAF20C6A}"/>
              </a:ext>
            </a:extLst>
          </p:cNvPr>
          <p:cNvPicPr>
            <a:picLocks noChangeAspect="1"/>
          </p:cNvPicPr>
          <p:nvPr/>
        </p:nvPicPr>
        <p:blipFill>
          <a:blip r:embed="rId2"/>
          <a:srcRect l="23202" r="23386"/>
          <a:stretch>
            <a:fillRect/>
          </a:stretch>
        </p:blipFill>
        <p:spPr>
          <a:xfrm>
            <a:off x="5310177" y="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41506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E728A0C-0A5D-4AE8-6BE8-55066C8DF9D2}"/>
              </a:ext>
            </a:extLst>
          </p:cNvPr>
          <p:cNvPicPr>
            <a:picLocks noChangeAspect="1"/>
          </p:cNvPicPr>
          <p:nvPr/>
        </p:nvPicPr>
        <p:blipFill>
          <a:blip r:embed="rId3"/>
          <a:srcRect r="-1" b="28327"/>
          <a:stretch>
            <a:fillRect/>
          </a:stretch>
        </p:blipFill>
        <p:spPr>
          <a:xfrm>
            <a:off x="-1" y="10"/>
            <a:ext cx="12228129" cy="4666928"/>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5FBE1C79-DE5A-EF49-C1F5-C77927B9A036}"/>
              </a:ext>
            </a:extLst>
          </p:cNvPr>
          <p:cNvSpPr>
            <a:spLocks noGrp="1"/>
          </p:cNvSpPr>
          <p:nvPr>
            <p:ph type="title"/>
          </p:nvPr>
        </p:nvSpPr>
        <p:spPr>
          <a:xfrm>
            <a:off x="804672" y="4551037"/>
            <a:ext cx="5021782" cy="1509931"/>
          </a:xfrm>
        </p:spPr>
        <p:txBody>
          <a:bodyPr>
            <a:normAutofit/>
          </a:bodyPr>
          <a:lstStyle/>
          <a:p>
            <a:r>
              <a:rPr lang="en-US" sz="3600" dirty="0">
                <a:solidFill>
                  <a:schemeClr val="tx2"/>
                </a:solidFill>
              </a:rPr>
              <a:t>Three Subsystems:</a:t>
            </a:r>
          </a:p>
        </p:txBody>
      </p:sp>
      <p:sp>
        <p:nvSpPr>
          <p:cNvPr id="3" name="Content Placeholder 2">
            <a:extLst>
              <a:ext uri="{FF2B5EF4-FFF2-40B4-BE49-F238E27FC236}">
                <a16:creationId xmlns:a16="http://schemas.microsoft.com/office/drawing/2014/main" id="{68CE3C43-FB55-DFC8-1F5D-78D6DE6BB577}"/>
              </a:ext>
            </a:extLst>
          </p:cNvPr>
          <p:cNvSpPr>
            <a:spLocks noGrp="1"/>
          </p:cNvSpPr>
          <p:nvPr>
            <p:ph idx="1"/>
          </p:nvPr>
        </p:nvSpPr>
        <p:spPr>
          <a:xfrm>
            <a:off x="6470247" y="4551037"/>
            <a:ext cx="4926411" cy="1509935"/>
          </a:xfrm>
        </p:spPr>
        <p:txBody>
          <a:bodyPr anchor="ctr">
            <a:normAutofit/>
          </a:bodyPr>
          <a:lstStyle/>
          <a:p>
            <a:r>
              <a:rPr lang="en-US" sz="1800" dirty="0">
                <a:solidFill>
                  <a:schemeClr val="tx2"/>
                </a:solidFill>
              </a:rPr>
              <a:t>Build Simulator – Solves build decision visibility. </a:t>
            </a:r>
          </a:p>
          <a:p>
            <a:r>
              <a:rPr lang="en-US" sz="1800" dirty="0">
                <a:solidFill>
                  <a:schemeClr val="tx2"/>
                </a:solidFill>
              </a:rPr>
              <a:t>Cartography Index – Removes lookup friction.</a:t>
            </a:r>
          </a:p>
          <a:p>
            <a:r>
              <a:rPr lang="en-US" sz="1800" dirty="0">
                <a:solidFill>
                  <a:schemeClr val="tx2"/>
                </a:solidFill>
              </a:rPr>
              <a:t>Activity Tracker – Solves time visibility.</a:t>
            </a:r>
          </a:p>
        </p:txBody>
      </p:sp>
    </p:spTree>
    <p:extLst>
      <p:ext uri="{BB962C8B-B14F-4D97-AF65-F5344CB8AC3E}">
        <p14:creationId xmlns:p14="http://schemas.microsoft.com/office/powerpoint/2010/main" val="2776941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7F33CB9-160B-1BB5-B055-1B4C91698E0C}"/>
              </a:ext>
            </a:extLst>
          </p:cNvPr>
          <p:cNvPicPr>
            <a:picLocks noChangeAspect="1"/>
          </p:cNvPicPr>
          <p:nvPr/>
        </p:nvPicPr>
        <p:blipFill>
          <a:blip r:embed="rId2">
            <a:alphaModFix amt="35000"/>
          </a:blip>
          <a:srcRect l="2107" r="2783" b="1"/>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C3F18BAC-69C8-A979-7476-3E589ACF063C}"/>
              </a:ext>
            </a:extLst>
          </p:cNvPr>
          <p:cNvSpPr>
            <a:spLocks noGrp="1"/>
          </p:cNvSpPr>
          <p:nvPr>
            <p:ph type="title"/>
          </p:nvPr>
        </p:nvSpPr>
        <p:spPr>
          <a:xfrm>
            <a:off x="838200" y="936625"/>
            <a:ext cx="10515600" cy="1325563"/>
          </a:xfrm>
        </p:spPr>
        <p:txBody>
          <a:bodyPr>
            <a:normAutofit/>
          </a:bodyPr>
          <a:lstStyle/>
          <a:p>
            <a:pPr algn="ctr"/>
            <a:r>
              <a:rPr lang="en-US" dirty="0">
                <a:solidFill>
                  <a:srgbClr val="00B050"/>
                </a:solidFill>
              </a:rPr>
              <a:t>Build Simulator Demo</a:t>
            </a:r>
          </a:p>
        </p:txBody>
      </p:sp>
    </p:spTree>
    <p:extLst>
      <p:ext uri="{BB962C8B-B14F-4D97-AF65-F5344CB8AC3E}">
        <p14:creationId xmlns:p14="http://schemas.microsoft.com/office/powerpoint/2010/main" val="371434212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E79C69C-E3BC-EF08-7B1B-0EBC599477EA}"/>
              </a:ext>
            </a:extLst>
          </p:cNvPr>
          <p:cNvPicPr>
            <a:picLocks noChangeAspect="1"/>
          </p:cNvPicPr>
          <p:nvPr/>
        </p:nvPicPr>
        <p:blipFill>
          <a:blip r:embed="rId2">
            <a:alphaModFix amt="35000"/>
          </a:blip>
          <a:srcRect r="4446" b="1"/>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B46B6B40-7D78-3E7C-8EAD-473699C3C543}"/>
              </a:ext>
            </a:extLst>
          </p:cNvPr>
          <p:cNvSpPr>
            <a:spLocks noGrp="1"/>
          </p:cNvSpPr>
          <p:nvPr>
            <p:ph type="title"/>
          </p:nvPr>
        </p:nvSpPr>
        <p:spPr>
          <a:xfrm>
            <a:off x="838200" y="2563720"/>
            <a:ext cx="10515600" cy="1325563"/>
          </a:xfrm>
        </p:spPr>
        <p:txBody>
          <a:bodyPr>
            <a:normAutofit/>
          </a:bodyPr>
          <a:lstStyle/>
          <a:p>
            <a:pPr algn="ctr"/>
            <a:r>
              <a:rPr lang="en-US" dirty="0">
                <a:solidFill>
                  <a:srgbClr val="00B050"/>
                </a:solidFill>
              </a:rPr>
              <a:t>Cartography Index Demo</a:t>
            </a:r>
          </a:p>
        </p:txBody>
      </p:sp>
    </p:spTree>
    <p:extLst>
      <p:ext uri="{BB962C8B-B14F-4D97-AF65-F5344CB8AC3E}">
        <p14:creationId xmlns:p14="http://schemas.microsoft.com/office/powerpoint/2010/main" val="106259714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A838903-FAA3-39B2-A773-E1CF6F5AB03D}"/>
              </a:ext>
            </a:extLst>
          </p:cNvPr>
          <p:cNvPicPr>
            <a:picLocks noChangeAspect="1"/>
          </p:cNvPicPr>
          <p:nvPr/>
        </p:nvPicPr>
        <p:blipFill>
          <a:blip r:embed="rId2">
            <a:alphaModFix amt="35000"/>
          </a:blip>
          <a:srcRect l="5333"/>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CA2CD792-54A8-5B39-21FA-13BDA9F15D61}"/>
              </a:ext>
            </a:extLst>
          </p:cNvPr>
          <p:cNvSpPr>
            <a:spLocks noGrp="1"/>
          </p:cNvSpPr>
          <p:nvPr>
            <p:ph type="title"/>
          </p:nvPr>
        </p:nvSpPr>
        <p:spPr>
          <a:xfrm>
            <a:off x="838200" y="2766218"/>
            <a:ext cx="10515600" cy="1325563"/>
          </a:xfrm>
        </p:spPr>
        <p:txBody>
          <a:bodyPr>
            <a:normAutofit/>
          </a:bodyPr>
          <a:lstStyle/>
          <a:p>
            <a:pPr algn="ctr"/>
            <a:r>
              <a:rPr lang="en-US" dirty="0">
                <a:solidFill>
                  <a:srgbClr val="00B050"/>
                </a:solidFill>
              </a:rPr>
              <a:t>Activity Tracker Demo</a:t>
            </a:r>
          </a:p>
        </p:txBody>
      </p:sp>
    </p:spTree>
    <p:extLst>
      <p:ext uri="{BB962C8B-B14F-4D97-AF65-F5344CB8AC3E}">
        <p14:creationId xmlns:p14="http://schemas.microsoft.com/office/powerpoint/2010/main" val="44676878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5006F82-50D2-401C-BE85-FFEA1C196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034F32-09B4-47B4-B550-1F1CE3D53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E281959-4C2A-43BA-8C83-11E748D31C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5" name="Oval 14">
              <a:extLst>
                <a:ext uri="{FF2B5EF4-FFF2-40B4-BE49-F238E27FC236}">
                  <a16:creationId xmlns:a16="http://schemas.microsoft.com/office/drawing/2014/main" id="{085BD03E-6111-486E-A44E-13DE7D69D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AEAC14A-07C6-4D53-B462-9F09A96B7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EE382AD-4EFB-4F1D-87D8-BBAFF1A14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F9C3030-DD76-46ED-8C3D-5E6B155D7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3774AC63-66CE-4E5C-9DAF-71E4E0C042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74276B0-1AE1-4BAA-A117-B597012605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B35291E-A571-F107-8C8D-6F8017FAEC91}"/>
              </a:ext>
            </a:extLst>
          </p:cNvPr>
          <p:cNvSpPr>
            <a:spLocks noGrp="1"/>
          </p:cNvSpPr>
          <p:nvPr>
            <p:ph type="title"/>
          </p:nvPr>
        </p:nvSpPr>
        <p:spPr>
          <a:xfrm>
            <a:off x="5258846" y="630935"/>
            <a:ext cx="5867716" cy="959029"/>
          </a:xfrm>
          <a:noFill/>
        </p:spPr>
        <p:txBody>
          <a:bodyPr anchor="b">
            <a:normAutofit/>
          </a:bodyPr>
          <a:lstStyle/>
          <a:p>
            <a:pPr algn="ctr"/>
            <a:r>
              <a:rPr lang="en-US" sz="4800" dirty="0">
                <a:solidFill>
                  <a:srgbClr val="00B050"/>
                </a:solidFill>
              </a:rPr>
              <a:t>Challenges</a:t>
            </a:r>
          </a:p>
        </p:txBody>
      </p:sp>
      <p:sp>
        <p:nvSpPr>
          <p:cNvPr id="22" name="Rectangle 21">
            <a:extLst>
              <a:ext uri="{FF2B5EF4-FFF2-40B4-BE49-F238E27FC236}">
                <a16:creationId xmlns:a16="http://schemas.microsoft.com/office/drawing/2014/main" id="{4FCECCE4-3046-4A76-B4C0-767A6251C6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D6F309B0-04E5-4883-9605-1364452C68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5" name="Straight Connector 24">
              <a:extLst>
                <a:ext uri="{FF2B5EF4-FFF2-40B4-BE49-F238E27FC236}">
                  <a16:creationId xmlns:a16="http://schemas.microsoft.com/office/drawing/2014/main" id="{E11AE0B5-579B-4455-9159-4E4F0A8CCE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D011DD2-D339-42A2-B916-5E9494D4A4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E43332E-2051-4B76-BC37-83CA62919D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B80359C-87A2-4B25-838D-8F833616F6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096F20E2-F42F-4B71-8BC5-478533FE1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34039184-A11C-46AE-854D-8B22944360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3" name="Straight Connector 32">
              <a:extLst>
                <a:ext uri="{FF2B5EF4-FFF2-40B4-BE49-F238E27FC236}">
                  <a16:creationId xmlns:a16="http://schemas.microsoft.com/office/drawing/2014/main" id="{3D2F1956-BECA-4651-82AD-00D7D7F59D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3F1C39C-42B5-430D-84F0-7018DD01CE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A7D71D2-799A-4C6D-AD0E-D7BCF15E9F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C9B72C0-DA11-4A2F-BADC-5BD946CFD0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6D74AC22-4AFB-4F3D-3C2C-556EC923A375}"/>
              </a:ext>
            </a:extLst>
          </p:cNvPr>
          <p:cNvPicPr>
            <a:picLocks noChangeAspect="1"/>
          </p:cNvPicPr>
          <p:nvPr/>
        </p:nvPicPr>
        <p:blipFill>
          <a:blip r:embed="rId2"/>
          <a:srcRect l="543" r="2" b="2"/>
          <a:stretch>
            <a:fillRect/>
          </a:stretch>
        </p:blipFill>
        <p:spPr>
          <a:xfrm>
            <a:off x="695408" y="706170"/>
            <a:ext cx="4024499" cy="5431517"/>
          </a:xfrm>
          <a:prstGeom prst="rect">
            <a:avLst/>
          </a:prstGeom>
        </p:spPr>
      </p:pic>
      <p:grpSp>
        <p:nvGrpSpPr>
          <p:cNvPr id="38" name="Group 37">
            <a:extLst>
              <a:ext uri="{FF2B5EF4-FFF2-40B4-BE49-F238E27FC236}">
                <a16:creationId xmlns:a16="http://schemas.microsoft.com/office/drawing/2014/main" id="{2219C598-7B69-490E-97B6-4E4DC4964F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62055" y="850149"/>
            <a:ext cx="304800" cy="429768"/>
            <a:chOff x="215328" y="-46937"/>
            <a:chExt cx="304800" cy="2773841"/>
          </a:xfrm>
        </p:grpSpPr>
        <p:cxnSp>
          <p:nvCxnSpPr>
            <p:cNvPr id="39" name="Straight Connector 38">
              <a:extLst>
                <a:ext uri="{FF2B5EF4-FFF2-40B4-BE49-F238E27FC236}">
                  <a16:creationId xmlns:a16="http://schemas.microsoft.com/office/drawing/2014/main" id="{EF504F69-53C8-4088-9C6A-56FFDA3318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5EDE870-C63A-4D06-A144-9652B7D895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CB714C2-8F44-4A42-BA66-2516AFA814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44F522-4E10-42B1-840D-5959A9639E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1CA644B1-7090-1C8D-04E1-8C4FA3FBAA39}"/>
              </a:ext>
            </a:extLst>
          </p:cNvPr>
          <p:cNvSpPr>
            <a:spLocks noGrp="1"/>
          </p:cNvSpPr>
          <p:nvPr>
            <p:ph idx="1"/>
          </p:nvPr>
        </p:nvSpPr>
        <p:spPr>
          <a:xfrm>
            <a:off x="5391819" y="1638172"/>
            <a:ext cx="5867720" cy="2305002"/>
          </a:xfrm>
          <a:noFill/>
        </p:spPr>
        <p:txBody>
          <a:bodyPr anchor="t">
            <a:normAutofit/>
          </a:bodyPr>
          <a:lstStyle/>
          <a:p>
            <a:r>
              <a:rPr lang="en-US" sz="1800" dirty="0">
                <a:solidFill>
                  <a:schemeClr val="bg1"/>
                </a:solidFill>
              </a:rPr>
              <a:t>Map coordinate normalization</a:t>
            </a:r>
          </a:p>
          <a:p>
            <a:r>
              <a:rPr lang="en-US" sz="1800" dirty="0">
                <a:solidFill>
                  <a:schemeClr val="bg1"/>
                </a:solidFill>
              </a:rPr>
              <a:t>Constraint validation (build sim)</a:t>
            </a:r>
          </a:p>
          <a:p>
            <a:r>
              <a:rPr lang="en-US" sz="1800" dirty="0">
                <a:solidFill>
                  <a:schemeClr val="bg1"/>
                </a:solidFill>
              </a:rPr>
              <a:t>Mixed architecture (HTML vs </a:t>
            </a:r>
            <a:r>
              <a:rPr lang="en-US" sz="1800" dirty="0" err="1">
                <a:solidFill>
                  <a:schemeClr val="bg1"/>
                </a:solidFill>
              </a:rPr>
              <a:t>PySide</a:t>
            </a:r>
            <a:r>
              <a:rPr lang="en-US" sz="1800" dirty="0">
                <a:solidFill>
                  <a:schemeClr val="bg1"/>
                </a:solidFill>
              </a:rPr>
              <a:t>)</a:t>
            </a:r>
          </a:p>
          <a:p>
            <a:r>
              <a:rPr lang="en-US" sz="1800" dirty="0">
                <a:solidFill>
                  <a:schemeClr val="bg1"/>
                </a:solidFill>
              </a:rPr>
              <a:t>UI balance (function vs immersion)</a:t>
            </a:r>
          </a:p>
        </p:txBody>
      </p:sp>
    </p:spTree>
    <p:extLst>
      <p:ext uri="{BB962C8B-B14F-4D97-AF65-F5344CB8AC3E}">
        <p14:creationId xmlns:p14="http://schemas.microsoft.com/office/powerpoint/2010/main" val="2505055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3019D4-9935-B37E-6B5A-B52D14F6B931}"/>
              </a:ext>
            </a:extLst>
          </p:cNvPr>
          <p:cNvSpPr>
            <a:spLocks noGrp="1"/>
          </p:cNvSpPr>
          <p:nvPr>
            <p:ph type="title"/>
          </p:nvPr>
        </p:nvSpPr>
        <p:spPr>
          <a:xfrm>
            <a:off x="6392583" y="501651"/>
            <a:ext cx="4414848" cy="1716255"/>
          </a:xfrm>
        </p:spPr>
        <p:txBody>
          <a:bodyPr anchor="b">
            <a:normAutofit fontScale="90000"/>
          </a:bodyPr>
          <a:lstStyle/>
          <a:p>
            <a:r>
              <a:rPr lang="en-US" sz="5600" dirty="0">
                <a:solidFill>
                  <a:srgbClr val="00B050"/>
                </a:solidFill>
              </a:rPr>
              <a:t>Future Enhancements</a:t>
            </a:r>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51F37FC-1791-302E-B37D-A2EDAAF9D1AB}"/>
              </a:ext>
            </a:extLst>
          </p:cNvPr>
          <p:cNvPicPr>
            <a:picLocks noChangeAspect="1"/>
          </p:cNvPicPr>
          <p:nvPr/>
        </p:nvPicPr>
        <p:blipFill>
          <a:blip r:embed="rId2"/>
          <a:srcRect r="-2" b="10098"/>
          <a:stretch>
            <a:fillRect/>
          </a:stretch>
        </p:blipFill>
        <p:spPr>
          <a:xfrm>
            <a:off x="279143" y="299509"/>
            <a:ext cx="5221625" cy="6258983"/>
          </a:xfrm>
          <a:prstGeom prst="rect">
            <a:avLst/>
          </a:prstGeom>
        </p:spPr>
      </p:pic>
      <p:sp>
        <p:nvSpPr>
          <p:cNvPr id="3" name="Content Placeholder 2">
            <a:extLst>
              <a:ext uri="{FF2B5EF4-FFF2-40B4-BE49-F238E27FC236}">
                <a16:creationId xmlns:a16="http://schemas.microsoft.com/office/drawing/2014/main" id="{D857B8A0-3F32-CA29-42BB-B1EFD3DE4B2F}"/>
              </a:ext>
            </a:extLst>
          </p:cNvPr>
          <p:cNvSpPr>
            <a:spLocks noGrp="1"/>
          </p:cNvSpPr>
          <p:nvPr>
            <p:ph idx="1"/>
          </p:nvPr>
        </p:nvSpPr>
        <p:spPr>
          <a:xfrm>
            <a:off x="6392583" y="2645922"/>
            <a:ext cx="4434721" cy="3710427"/>
          </a:xfrm>
        </p:spPr>
        <p:txBody>
          <a:bodyPr anchor="t">
            <a:normAutofit/>
          </a:bodyPr>
          <a:lstStyle/>
          <a:p>
            <a:r>
              <a:rPr lang="en-US" sz="2000" dirty="0">
                <a:solidFill>
                  <a:schemeClr val="bg1">
                    <a:alpha val="80000"/>
                  </a:schemeClr>
                </a:solidFill>
              </a:rPr>
              <a:t>UI standardization</a:t>
            </a:r>
          </a:p>
          <a:p>
            <a:r>
              <a:rPr lang="en-US" sz="2000" dirty="0">
                <a:solidFill>
                  <a:schemeClr val="bg1">
                    <a:alpha val="80000"/>
                  </a:schemeClr>
                </a:solidFill>
              </a:rPr>
              <a:t>Improved Map Interaction and Editing</a:t>
            </a:r>
          </a:p>
        </p:txBody>
      </p:sp>
      <p:cxnSp>
        <p:nvCxnSpPr>
          <p:cNvPr id="14" name="Straight Connector 1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778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3E4E16-195A-50CC-251F-B68F161AD1EB}"/>
              </a:ext>
            </a:extLst>
          </p:cNvPr>
          <p:cNvSpPr>
            <a:spLocks noGrp="1"/>
          </p:cNvSpPr>
          <p:nvPr>
            <p:ph type="title"/>
          </p:nvPr>
        </p:nvSpPr>
        <p:spPr>
          <a:xfrm>
            <a:off x="836679" y="723898"/>
            <a:ext cx="6002110" cy="1495425"/>
          </a:xfrm>
        </p:spPr>
        <p:txBody>
          <a:bodyPr>
            <a:normAutofit/>
          </a:bodyPr>
          <a:lstStyle/>
          <a:p>
            <a:r>
              <a:rPr lang="en-US" sz="4000" dirty="0"/>
              <a:t>References &amp; Attributions</a:t>
            </a:r>
          </a:p>
        </p:txBody>
      </p:sp>
      <p:sp>
        <p:nvSpPr>
          <p:cNvPr id="3" name="Content Placeholder 2">
            <a:extLst>
              <a:ext uri="{FF2B5EF4-FFF2-40B4-BE49-F238E27FC236}">
                <a16:creationId xmlns:a16="http://schemas.microsoft.com/office/drawing/2014/main" id="{C66A04AC-9FA1-8366-6832-3DC711BC2C30}"/>
              </a:ext>
            </a:extLst>
          </p:cNvPr>
          <p:cNvSpPr>
            <a:spLocks noGrp="1"/>
          </p:cNvSpPr>
          <p:nvPr>
            <p:ph idx="1"/>
          </p:nvPr>
        </p:nvSpPr>
        <p:spPr>
          <a:xfrm>
            <a:off x="836680" y="2405067"/>
            <a:ext cx="6002110" cy="3729034"/>
          </a:xfrm>
        </p:spPr>
        <p:txBody>
          <a:bodyPr>
            <a:normAutofit/>
          </a:bodyPr>
          <a:lstStyle/>
          <a:p>
            <a:r>
              <a:rPr lang="en-US" sz="2000" dirty="0"/>
              <a:t>Bethesda Game Studios</a:t>
            </a:r>
          </a:p>
          <a:p>
            <a:pPr lvl="1"/>
            <a:r>
              <a:rPr lang="en-US" sz="1600" dirty="0"/>
              <a:t>Fallout 76 is a trademark of Bethesda Game Studios.  All related artwork and assets are the property of Bethesda and are used in this project for educational, non-commercial purposes.</a:t>
            </a:r>
          </a:p>
          <a:p>
            <a:r>
              <a:rPr lang="en-US" sz="2000" dirty="0"/>
              <a:t>ChatGPT</a:t>
            </a:r>
          </a:p>
          <a:p>
            <a:pPr lvl="1"/>
            <a:r>
              <a:rPr lang="en-US" sz="1600" dirty="0"/>
              <a:t>This project used images generated by OpenAI’s ChatGPT to provide visual representation for character mutations.</a:t>
            </a:r>
          </a:p>
          <a:p>
            <a:pPr lvl="1"/>
            <a:r>
              <a:rPr lang="en-US" sz="1600" dirty="0"/>
              <a:t>OpenAI. (2026). ChatGPT (GPT-5) [Large language model]. </a:t>
            </a:r>
            <a:r>
              <a:rPr lang="en-US" sz="1600" dirty="0">
                <a:hlinkClick r:id="rId2"/>
              </a:rPr>
              <a:t>https://chat.openai.com/</a:t>
            </a:r>
            <a:endParaRPr lang="en-US" sz="1600" dirty="0"/>
          </a:p>
          <a:p>
            <a:pPr lvl="1"/>
            <a:endParaRPr lang="en-US" sz="1600" dirty="0"/>
          </a:p>
          <a:p>
            <a:pPr lvl="1"/>
            <a:endParaRPr lang="en-US" sz="1600" dirty="0"/>
          </a:p>
          <a:p>
            <a:pPr lvl="1"/>
            <a:endParaRPr lang="en-US" sz="1600" dirty="0"/>
          </a:p>
          <a:p>
            <a:pPr marL="457200" lvl="1" indent="0">
              <a:buNone/>
            </a:pPr>
            <a:endParaRPr lang="en-US" sz="1600" dirty="0"/>
          </a:p>
        </p:txBody>
      </p:sp>
      <p:pic>
        <p:nvPicPr>
          <p:cNvPr id="5" name="Picture 4">
            <a:extLst>
              <a:ext uri="{FF2B5EF4-FFF2-40B4-BE49-F238E27FC236}">
                <a16:creationId xmlns:a16="http://schemas.microsoft.com/office/drawing/2014/main" id="{1EB4641E-36EE-F0F9-DB55-0BF45F6DBF87}"/>
              </a:ext>
            </a:extLst>
          </p:cNvPr>
          <p:cNvPicPr>
            <a:picLocks noChangeAspect="1"/>
          </p:cNvPicPr>
          <p:nvPr/>
        </p:nvPicPr>
        <p:blipFill>
          <a:blip r:embed="rId3"/>
          <a:srcRect r="2283"/>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3580253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559B54-8BA5-58C1-CFDA-828E51D70F07}"/>
              </a:ext>
            </a:extLst>
          </p:cNvPr>
          <p:cNvSpPr>
            <a:spLocks noGrp="1"/>
          </p:cNvSpPr>
          <p:nvPr>
            <p:ph type="title"/>
          </p:nvPr>
        </p:nvSpPr>
        <p:spPr>
          <a:xfrm>
            <a:off x="640080" y="4777739"/>
            <a:ext cx="3418990" cy="1412119"/>
          </a:xfrm>
        </p:spPr>
        <p:txBody>
          <a:bodyPr>
            <a:normAutofit/>
          </a:bodyPr>
          <a:lstStyle/>
          <a:p>
            <a:r>
              <a:rPr lang="en-US" sz="4800" dirty="0"/>
              <a:t>Conclusion</a:t>
            </a:r>
          </a:p>
        </p:txBody>
      </p:sp>
      <p:pic>
        <p:nvPicPr>
          <p:cNvPr id="5" name="Picture 4">
            <a:extLst>
              <a:ext uri="{FF2B5EF4-FFF2-40B4-BE49-F238E27FC236}">
                <a16:creationId xmlns:a16="http://schemas.microsoft.com/office/drawing/2014/main" id="{5602A7BD-F874-7BDC-D99D-3041BC960C26}"/>
              </a:ext>
            </a:extLst>
          </p:cNvPr>
          <p:cNvPicPr>
            <a:picLocks noChangeAspect="1"/>
          </p:cNvPicPr>
          <p:nvPr/>
        </p:nvPicPr>
        <p:blipFill>
          <a:blip r:embed="rId2"/>
          <a:srcRect b="29787"/>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7"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D13EA7B-0DE3-72C1-7D34-A5EB636436AB}"/>
              </a:ext>
            </a:extLst>
          </p:cNvPr>
          <p:cNvSpPr>
            <a:spLocks noGrp="1"/>
          </p:cNvSpPr>
          <p:nvPr>
            <p:ph idx="1"/>
          </p:nvPr>
        </p:nvSpPr>
        <p:spPr>
          <a:xfrm>
            <a:off x="4654294" y="4777739"/>
            <a:ext cx="6897626" cy="1399223"/>
          </a:xfrm>
        </p:spPr>
        <p:txBody>
          <a:bodyPr anchor="ctr">
            <a:normAutofit/>
          </a:bodyPr>
          <a:lstStyle/>
          <a:p>
            <a:pPr marL="0" indent="0">
              <a:buNone/>
            </a:pPr>
            <a:r>
              <a:rPr lang="en-US" sz="2200" dirty="0"/>
              <a:t>At the core of this project it was all about visibility and turning systems that normally have you guess, recall, or reference into something you can actually see and act on. </a:t>
            </a:r>
          </a:p>
        </p:txBody>
      </p:sp>
    </p:spTree>
    <p:extLst>
      <p:ext uri="{BB962C8B-B14F-4D97-AF65-F5344CB8AC3E}">
        <p14:creationId xmlns:p14="http://schemas.microsoft.com/office/powerpoint/2010/main" val="20260376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TotalTime>
  <Words>394</Words>
  <Application>Microsoft Office PowerPoint</Application>
  <PresentationFormat>Widescreen</PresentationFormat>
  <Paragraphs>34</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PowerPoint Presentation</vt:lpstr>
      <vt:lpstr>Purpose</vt:lpstr>
      <vt:lpstr>Three Subsystems:</vt:lpstr>
      <vt:lpstr>Build Simulator Demo</vt:lpstr>
      <vt:lpstr>Cartography Index Demo</vt:lpstr>
      <vt:lpstr>Activity Tracker Demo</vt:lpstr>
      <vt:lpstr>Challenges</vt:lpstr>
      <vt:lpstr>Future Enhancements</vt:lpstr>
      <vt:lpstr>References &amp; Attributions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Wood</dc:creator>
  <cp:lastModifiedBy>James Wood</cp:lastModifiedBy>
  <cp:revision>1</cp:revision>
  <dcterms:created xsi:type="dcterms:W3CDTF">2026-04-11T01:00:31Z</dcterms:created>
  <dcterms:modified xsi:type="dcterms:W3CDTF">2026-04-11T01:50:37Z</dcterms:modified>
</cp:coreProperties>
</file>